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9" r:id="rId1"/>
  </p:sldMasterIdLst>
  <p:notesMasterIdLst>
    <p:notesMasterId r:id="rId25"/>
  </p:notesMasterIdLst>
  <p:sldIdLst>
    <p:sldId id="256" r:id="rId2"/>
    <p:sldId id="257" r:id="rId3"/>
    <p:sldId id="317" r:id="rId4"/>
    <p:sldId id="315" r:id="rId5"/>
    <p:sldId id="258" r:id="rId6"/>
    <p:sldId id="324" r:id="rId7"/>
    <p:sldId id="319" r:id="rId8"/>
    <p:sldId id="320" r:id="rId9"/>
    <p:sldId id="321" r:id="rId10"/>
    <p:sldId id="322" r:id="rId11"/>
    <p:sldId id="328" r:id="rId12"/>
    <p:sldId id="259" r:id="rId13"/>
    <p:sldId id="335" r:id="rId14"/>
    <p:sldId id="329" r:id="rId15"/>
    <p:sldId id="332" r:id="rId16"/>
    <p:sldId id="304" r:id="rId17"/>
    <p:sldId id="325" r:id="rId18"/>
    <p:sldId id="288" r:id="rId19"/>
    <p:sldId id="297" r:id="rId20"/>
    <p:sldId id="338" r:id="rId21"/>
    <p:sldId id="313" r:id="rId22"/>
    <p:sldId id="339" r:id="rId23"/>
    <p:sldId id="33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03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FBF26-7F10-492E-8641-12ABCABBEFED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5C372-BA77-4FF1-BD88-10EEBF77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080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IN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70616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5C372-BA77-4FF1-BD88-10EEBF77504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431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690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22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36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93412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712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5110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4639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6778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95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NJA TOT for Judicial Academies 4-5 April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009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871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071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699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932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129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410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08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82AE008-B4A6-49E3-A0EA-93167AFE1BF6}" type="datetimeFigureOut">
              <a:rPr lang="en-US" smtClean="0"/>
              <a:pPr/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0EAB19-1B9D-4F43-BC57-F68F3E5351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919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NxCporOof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LoPiHUZbEw" TargetMode="External"/><Relationship Id="rId2" Type="http://schemas.openxmlformats.org/officeDocument/2006/relationships/hyperlink" Target="https://www.youtube.com/watch?v=vLJ7cRwKI-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MOTIVATES ADULTS TO LEARN 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					ADITI CHOUDHARY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905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adults need to be shown </a:t>
            </a:r>
            <a:r>
              <a:rPr lang="en-US" b="1" i="1" dirty="0"/>
              <a:t>respect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00200"/>
            <a:ext cx="7772870" cy="5257799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resource persons </a:t>
            </a:r>
          </a:p>
          <a:p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briefing of resource person – show respect -allow for differences </a:t>
            </a:r>
          </a:p>
          <a:p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moderating – laying down the rules of the game  (permission to leave – interjections etc.)</a:t>
            </a:r>
          </a:p>
          <a:p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- Physical environment &amp; psychological environment - </a:t>
            </a:r>
            <a:r>
              <a:rPr lang="en-GB" sz="2600" dirty="0"/>
              <a:t>Adults are self conscious – take them from comfort to learning zone avoid pushing them into the panic zone </a:t>
            </a:r>
            <a:r>
              <a:rPr lang="en-GB" sz="2600" dirty="0" err="1" smtClean="0"/>
              <a:t>eg</a:t>
            </a:r>
            <a:r>
              <a:rPr lang="en-GB" sz="2600" dirty="0" smtClean="0"/>
              <a:t>. </a:t>
            </a:r>
            <a:r>
              <a:rPr lang="en-GB" sz="2600" dirty="0"/>
              <a:t>20 oldest cases. </a:t>
            </a: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3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</a:t>
            </a:r>
            <a:r>
              <a:rPr lang="en-US" b="1" dirty="0" err="1"/>
              <a:t>MotivateS</a:t>
            </a:r>
            <a:r>
              <a:rPr lang="en-US" b="1" dirty="0"/>
              <a:t> the Adult Learner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919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-1066800"/>
            <a:ext cx="7773338" cy="3281495"/>
          </a:xfrm>
        </p:spPr>
        <p:txBody>
          <a:bodyPr>
            <a:normAutofit/>
          </a:bodyPr>
          <a:lstStyle/>
          <a:p>
            <a:r>
              <a:rPr lang="en-US" b="1" dirty="0" smtClean="0"/>
              <a:t>WHAT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MotivateS</a:t>
            </a:r>
            <a:r>
              <a:rPr lang="en-US" b="1" dirty="0" smtClean="0">
                <a:effectLst/>
              </a:rPr>
              <a:t> the Adult Learner ?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85330" y="1066801"/>
            <a:ext cx="7772870" cy="4724400"/>
          </a:xfrm>
        </p:spPr>
        <p:txBody>
          <a:bodyPr>
            <a:noAutofit/>
          </a:bodyPr>
          <a:lstStyle/>
          <a:p>
            <a:r>
              <a:rPr lang="en-US" sz="3200" b="1" dirty="0"/>
              <a:t>Social </a:t>
            </a:r>
            <a:r>
              <a:rPr lang="en-US" sz="3200" b="1" dirty="0" smtClean="0"/>
              <a:t>relationships – </a:t>
            </a:r>
            <a:r>
              <a:rPr lang="en-US" sz="2400" b="1" dirty="0" smtClean="0"/>
              <a:t>need for associations/friendships</a:t>
            </a:r>
            <a:endParaRPr lang="en-US" sz="2400" b="1" dirty="0"/>
          </a:p>
          <a:p>
            <a:r>
              <a:rPr lang="en-US" sz="3200" b="1" dirty="0"/>
              <a:t>External </a:t>
            </a:r>
            <a:r>
              <a:rPr lang="en-US" sz="3200" b="1" dirty="0" smtClean="0"/>
              <a:t>expectations – </a:t>
            </a:r>
            <a:r>
              <a:rPr lang="en-US" b="1" dirty="0" smtClean="0"/>
              <a:t>fulfill expectations/recommendations from formal authority</a:t>
            </a:r>
          </a:p>
          <a:p>
            <a:r>
              <a:rPr lang="en-US" sz="3200" b="1" dirty="0"/>
              <a:t>Social </a:t>
            </a:r>
            <a:r>
              <a:rPr lang="en-US" sz="3200" b="1" dirty="0" smtClean="0"/>
              <a:t>welfare – </a:t>
            </a:r>
            <a:r>
              <a:rPr lang="en-US" b="1" dirty="0" smtClean="0"/>
              <a:t>serve mankind/community service</a:t>
            </a:r>
          </a:p>
          <a:p>
            <a:r>
              <a:rPr lang="en-US" sz="3200" b="1" dirty="0"/>
              <a:t>Personal </a:t>
            </a:r>
            <a:r>
              <a:rPr lang="en-US" sz="3200" b="1" dirty="0" smtClean="0"/>
              <a:t>advancement – </a:t>
            </a:r>
            <a:r>
              <a:rPr lang="en-US" b="1" dirty="0" smtClean="0"/>
              <a:t>professional advancement </a:t>
            </a:r>
          </a:p>
          <a:p>
            <a:r>
              <a:rPr lang="en-US" sz="3200" b="1" dirty="0" smtClean="0"/>
              <a:t>Escape/Stimulation – </a:t>
            </a:r>
            <a:r>
              <a:rPr lang="en-US" b="1" dirty="0" smtClean="0"/>
              <a:t>break from routine</a:t>
            </a:r>
          </a:p>
          <a:p>
            <a:r>
              <a:rPr lang="en-US" sz="3200" b="1" dirty="0"/>
              <a:t>Cognitive </a:t>
            </a:r>
            <a:r>
              <a:rPr lang="en-US" sz="3200" b="1" dirty="0" smtClean="0"/>
              <a:t>interest/problem solving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205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0" y="-1066800"/>
            <a:ext cx="7773338" cy="1596177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529377"/>
            <a:ext cx="7772870" cy="6328623"/>
          </a:xfrm>
        </p:spPr>
        <p:txBody>
          <a:bodyPr>
            <a:normAutofit/>
          </a:bodyPr>
          <a:lstStyle/>
          <a:p>
            <a:r>
              <a:rPr lang="en-GB" b="1" dirty="0" smtClean="0"/>
              <a:t>Success + volition + value  (relevance) + enjoyment  - Willingness to learn and being successful in the learning activity – you have to make them willing and successful learners –</a:t>
            </a:r>
            <a:r>
              <a:rPr lang="en-GB" b="1" dirty="0" err="1" smtClean="0"/>
              <a:t>eg</a:t>
            </a:r>
            <a:r>
              <a:rPr lang="en-GB" b="1" dirty="0" smtClean="0"/>
              <a:t>. computer training </a:t>
            </a:r>
          </a:p>
          <a:p>
            <a:r>
              <a:rPr lang="en-GB" b="1" dirty="0" smtClean="0"/>
              <a:t>Establishing inclusion</a:t>
            </a:r>
          </a:p>
          <a:p>
            <a:r>
              <a:rPr lang="en-GB" b="1" dirty="0" smtClean="0"/>
              <a:t>Developing attitude – creating a favourable disposition towards learning experience through personal relevance &amp; volition</a:t>
            </a:r>
          </a:p>
          <a:p>
            <a:r>
              <a:rPr lang="en-GB" b="1" dirty="0" smtClean="0"/>
              <a:t>Enhancing meaning – creating challenging &amp; engaging learning experiences That include learners perspective &amp; values</a:t>
            </a:r>
          </a:p>
          <a:p>
            <a:r>
              <a:rPr lang="en-GB" b="1" dirty="0" smtClean="0"/>
              <a:t>Engendering competence – creating an understanding that learners are effective in learning something they value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691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the Barriers to Motivation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989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CAN YOU </a:t>
            </a:r>
            <a:r>
              <a:rPr lang="en-GB" b="1" dirty="0" err="1"/>
              <a:t>MotivatE</a:t>
            </a:r>
            <a:r>
              <a:rPr lang="en-GB" b="1" dirty="0"/>
              <a:t> THE ADULT LEARNER 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254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 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Feelers</a:t>
            </a:r>
          </a:p>
          <a:p>
            <a:r>
              <a:rPr lang="en-US" dirty="0" smtClean="0"/>
              <a:t>Observers </a:t>
            </a:r>
          </a:p>
          <a:p>
            <a:r>
              <a:rPr lang="en-US" dirty="0" smtClean="0"/>
              <a:t>Thinker</a:t>
            </a:r>
          </a:p>
          <a:p>
            <a:r>
              <a:rPr lang="en-US" dirty="0" smtClean="0"/>
              <a:t>Doer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7075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https://www.youtube.com/watch?v=oNxCporOofo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187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897201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599" y="4712732"/>
            <a:ext cx="343093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/>
              <a:t>Quarrelsome </a:t>
            </a:r>
            <a:r>
              <a:rPr lang="en-US" sz="2400" b="1" dirty="0" smtClean="0"/>
              <a:t>Type</a:t>
            </a:r>
          </a:p>
          <a:p>
            <a:pPr marL="342900" indent="-342900">
              <a:buAutoNum type="arabicPeriod"/>
            </a:pPr>
            <a:r>
              <a:rPr lang="en-US" sz="2400" b="1" dirty="0"/>
              <a:t>The Positive </a:t>
            </a:r>
            <a:r>
              <a:rPr lang="en-US" sz="2400" b="1" dirty="0" smtClean="0"/>
              <a:t>Type</a:t>
            </a:r>
          </a:p>
          <a:p>
            <a:pPr marL="342900" indent="-342900">
              <a:buAutoNum type="arabicPeriod"/>
            </a:pPr>
            <a:r>
              <a:rPr lang="en-US" sz="2400" b="1" dirty="0"/>
              <a:t>The  know – All </a:t>
            </a:r>
            <a:r>
              <a:rPr lang="en-US" sz="2400" b="1" dirty="0" smtClean="0"/>
              <a:t>Type</a:t>
            </a:r>
          </a:p>
          <a:p>
            <a:pPr marL="342900" indent="-342900">
              <a:buAutoNum type="arabicPeriod"/>
            </a:pPr>
            <a:r>
              <a:rPr lang="en-US" sz="2400" b="1" dirty="0"/>
              <a:t>The </a:t>
            </a:r>
            <a:r>
              <a:rPr lang="en-US" sz="2400" b="1" dirty="0" smtClean="0"/>
              <a:t>Loquacious Type</a:t>
            </a:r>
          </a:p>
          <a:p>
            <a:pPr marL="342900" indent="-342900">
              <a:buAutoNum type="arabicPeriod"/>
            </a:pPr>
            <a:r>
              <a:rPr lang="en-US" sz="2400" b="1" dirty="0"/>
              <a:t>The Shy Type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648200" y="4191000"/>
            <a:ext cx="43238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sz="2400" b="1" dirty="0" smtClean="0"/>
              <a:t> The </a:t>
            </a:r>
            <a:r>
              <a:rPr lang="en-US" sz="2400" b="1" dirty="0"/>
              <a:t>Uncooperative “Rejecting” </a:t>
            </a:r>
            <a:r>
              <a:rPr lang="en-US" sz="2400" b="1" dirty="0" smtClean="0"/>
              <a:t>Type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/>
              <a:t>The Thick – Skinned Uninterested </a:t>
            </a:r>
            <a:r>
              <a:rPr lang="en-US" sz="2400" b="1" dirty="0" smtClean="0"/>
              <a:t>Type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/>
              <a:t>The Highbrow </a:t>
            </a:r>
            <a:r>
              <a:rPr lang="en-US" sz="2400" b="1" dirty="0" smtClean="0"/>
              <a:t>Type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400" b="1" dirty="0"/>
              <a:t>The Persistent Questioner</a:t>
            </a:r>
            <a:endParaRPr lang="en-US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61693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80988" y="152400"/>
            <a:ext cx="8513762" cy="64008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898525" y="700088"/>
            <a:ext cx="46974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3200" b="1" u="sng">
                <a:solidFill>
                  <a:srgbClr val="990000"/>
                </a:solidFill>
              </a:rPr>
              <a:t>POWER OF THE SENSES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051050" y="2374900"/>
            <a:ext cx="3424238" cy="370840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0099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3727450" y="2363788"/>
            <a:ext cx="0" cy="18272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3729038" y="4191000"/>
            <a:ext cx="175736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V="1">
            <a:off x="3729038" y="2439988"/>
            <a:ext cx="350837" cy="17510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flipV="1">
            <a:off x="3729038" y="2516188"/>
            <a:ext cx="701675" cy="16748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V="1">
            <a:off x="3729038" y="2973388"/>
            <a:ext cx="1335087" cy="12176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 flipH="1">
            <a:off x="3870325" y="1677988"/>
            <a:ext cx="420688" cy="91281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292600" y="1676400"/>
            <a:ext cx="16160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 flipH="1">
            <a:off x="4151313" y="2287588"/>
            <a:ext cx="322262" cy="379412"/>
          </a:xfrm>
          <a:prstGeom prst="line">
            <a:avLst/>
          </a:prstGeom>
          <a:noFill/>
          <a:ln w="38100">
            <a:solidFill>
              <a:srgbClr val="99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4475163" y="2286000"/>
            <a:ext cx="1152525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H="1">
            <a:off x="4597400" y="2733675"/>
            <a:ext cx="544513" cy="26987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5167313" y="2743200"/>
            <a:ext cx="53022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5894388" y="1431925"/>
            <a:ext cx="170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 b="1">
                <a:solidFill>
                  <a:srgbClr val="000099"/>
                </a:solidFill>
              </a:rPr>
              <a:t>Smell 3 %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5541963" y="2041525"/>
            <a:ext cx="177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 b="1"/>
              <a:t> </a:t>
            </a:r>
            <a:r>
              <a:rPr lang="en-US" altLang="en-US" sz="2800" b="1">
                <a:solidFill>
                  <a:srgbClr val="990000"/>
                </a:solidFill>
              </a:rPr>
              <a:t>Taste 3 %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5683250" y="2574925"/>
            <a:ext cx="1812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</a:rPr>
              <a:t>Touch 6 %</a:t>
            </a:r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 flipH="1">
            <a:off x="5062538" y="3506788"/>
            <a:ext cx="846137" cy="37941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>
            <a:off x="5910263" y="3505200"/>
            <a:ext cx="350837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6175375" y="3336925"/>
            <a:ext cx="2325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 b="1">
                <a:solidFill>
                  <a:srgbClr val="A50021"/>
                </a:solidFill>
              </a:rPr>
              <a:t> Hearing 13 %</a:t>
            </a:r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4886325" y="5073650"/>
            <a:ext cx="530225" cy="5095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6456363" y="5318125"/>
            <a:ext cx="183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 b="1">
                <a:solidFill>
                  <a:srgbClr val="000099"/>
                </a:solidFill>
              </a:rPr>
              <a:t>Sight 75 %</a:t>
            </a:r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5418138" y="5562600"/>
            <a:ext cx="10541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67446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05482"/>
          </a:xfrm>
        </p:spPr>
        <p:txBody>
          <a:bodyPr>
            <a:normAutofit/>
          </a:bodyPr>
          <a:lstStyle/>
          <a:p>
            <a:r>
              <a:rPr lang="en-US" sz="5400" i="1" dirty="0" smtClean="0"/>
              <a:t>Terminologies</a:t>
            </a:r>
            <a:endParaRPr lang="en-US" sz="5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905001"/>
            <a:ext cx="7772870" cy="3886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Pedagogy - 7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-12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C </a:t>
            </a:r>
            <a:r>
              <a:rPr lang="en-US" sz="4000" dirty="0"/>
              <a:t>- the art and science of teaching children 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Andragogy –1960S – art/Science of helping adults learn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Two ends of a spectrum ?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	 </a:t>
            </a:r>
            <a:endParaRPr lang="en-US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7013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QUIZZ – HANDOUT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92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="" xmlns:p14="http://schemas.microsoft.com/office/powerpoint/2010/main" val="20230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0"/>
            <a:ext cx="7773338" cy="1447801"/>
          </a:xfrm>
        </p:spPr>
        <p:txBody>
          <a:bodyPr>
            <a:noAutofit/>
          </a:bodyPr>
          <a:lstStyle/>
          <a:p>
            <a:r>
              <a:rPr lang="en-GB" sz="5400" b="1" dirty="0" smtClean="0"/>
              <a:t>Why ?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295400"/>
            <a:ext cx="7772870" cy="5562600"/>
          </a:xfrm>
        </p:spPr>
        <p:txBody>
          <a:bodyPr>
            <a:noAutofit/>
          </a:bodyPr>
          <a:lstStyle/>
          <a:p>
            <a:r>
              <a:rPr lang="en-GB" sz="2800" dirty="0" smtClean="0"/>
              <a:t>Did I tell you that you have something to gain from this session – that it would help you fulfil some need of yours ?</a:t>
            </a:r>
          </a:p>
          <a:p>
            <a:r>
              <a:rPr lang="en-GB" sz="2800" dirty="0" smtClean="0"/>
              <a:t>Why did you pay attention to me ?</a:t>
            </a:r>
          </a:p>
          <a:p>
            <a:r>
              <a:rPr lang="en-GB" sz="2800" dirty="0" smtClean="0"/>
              <a:t>Did I use more than one methodology to convey what I wanted to ?</a:t>
            </a:r>
          </a:p>
          <a:p>
            <a:r>
              <a:rPr lang="en-GB" sz="2800" dirty="0" smtClean="0"/>
              <a:t>Would you remember what we discussed in this session – why ?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="" xmlns:p14="http://schemas.microsoft.com/office/powerpoint/2010/main" val="20326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618519"/>
            <a:ext cx="7772870" cy="51726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400" i="1" dirty="0" smtClean="0"/>
          </a:p>
          <a:p>
            <a:pPr marL="0" indent="0">
              <a:buNone/>
            </a:pPr>
            <a:r>
              <a:rPr lang="en-GB" sz="4400" b="1" i="1" dirty="0" smtClean="0"/>
              <a:t>I </a:t>
            </a:r>
            <a:r>
              <a:rPr lang="en-GB" sz="4400" b="1" i="1" dirty="0"/>
              <a:t>cannot teach anybody anything I can only make them think </a:t>
            </a:r>
            <a:endParaRPr lang="en-GB" sz="4400" b="1" i="1" dirty="0" smtClean="0"/>
          </a:p>
          <a:p>
            <a:pPr marL="0" indent="0">
              <a:buNone/>
            </a:pPr>
            <a:r>
              <a:rPr lang="en-GB" sz="4400" i="1" dirty="0"/>
              <a:t>	</a:t>
            </a:r>
            <a:r>
              <a:rPr lang="en-GB" sz="4400" i="1" dirty="0" smtClean="0"/>
              <a:t>				- </a:t>
            </a:r>
            <a:r>
              <a:rPr lang="en-GB" sz="4400" i="1" dirty="0"/>
              <a:t>Socrates</a:t>
            </a:r>
          </a:p>
          <a:p>
            <a:endParaRPr lang="en-GB" sz="4400" dirty="0"/>
          </a:p>
        </p:txBody>
      </p:sp>
    </p:spTree>
    <p:extLst>
      <p:ext uri="{BB962C8B-B14F-4D97-AF65-F5344CB8AC3E}">
        <p14:creationId xmlns="" xmlns:p14="http://schemas.microsoft.com/office/powerpoint/2010/main" val="30985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862" y="0"/>
            <a:ext cx="7773338" cy="1596177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WHY ANDRAGOGY ?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143000"/>
            <a:ext cx="7772870" cy="4572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Time span of cultural changes lesser than life span </a:t>
            </a:r>
          </a:p>
          <a:p>
            <a:r>
              <a:rPr lang="en-GB" sz="2800" dirty="0" smtClean="0"/>
              <a:t>Knowledge became obsolete within a matter of years</a:t>
            </a:r>
          </a:p>
          <a:p>
            <a:r>
              <a:rPr lang="en-GB" sz="2800" dirty="0" smtClean="0"/>
              <a:t>Important to learn how to learn – how to learn the skills of self directed inquiry </a:t>
            </a:r>
          </a:p>
          <a:p>
            <a:r>
              <a:rPr lang="en-GB" sz="2800" dirty="0" smtClean="0"/>
              <a:t>ASSUMPTIONS ABOUT THE CHARACTERISTICS OF LEARNERS CHALLENGED </a:t>
            </a:r>
            <a:endParaRPr lang="en-GB" sz="2800" dirty="0"/>
          </a:p>
        </p:txBody>
      </p:sp>
    </p:spTree>
    <p:extLst>
      <p:ext uri="{BB962C8B-B14F-4D97-AF65-F5344CB8AC3E}">
        <p14:creationId xmlns="" xmlns:p14="http://schemas.microsoft.com/office/powerpoint/2010/main" val="57808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Pedagogy v andragogy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828800"/>
            <a:ext cx="7772870" cy="3886200"/>
          </a:xfrm>
        </p:spPr>
        <p:txBody>
          <a:bodyPr>
            <a:normAutofit fontScale="77500" lnSpcReduction="20000"/>
          </a:bodyPr>
          <a:lstStyle/>
          <a:p>
            <a:r>
              <a:rPr lang="en-GB" sz="3200" dirty="0" smtClean="0"/>
              <a:t>Concept of learner – dependent     v.      self directed </a:t>
            </a:r>
          </a:p>
          <a:p>
            <a:r>
              <a:rPr lang="en-GB" sz="3200" dirty="0" smtClean="0"/>
              <a:t>Role of learner’s experience – ltd value   v. rich resource</a:t>
            </a:r>
          </a:p>
          <a:p>
            <a:r>
              <a:rPr lang="en-GB" sz="3200" dirty="0" smtClean="0"/>
              <a:t>Readiness to learn – have to   v.    need to learn (u bantu)</a:t>
            </a:r>
          </a:p>
          <a:p>
            <a:r>
              <a:rPr lang="en-GB" sz="3200" dirty="0" smtClean="0"/>
              <a:t>Orientation to learn – subject matter context    v.     performance </a:t>
            </a:r>
            <a:r>
              <a:rPr lang="en-GB" sz="3200" dirty="0" err="1" smtClean="0"/>
              <a:t>centered</a:t>
            </a:r>
            <a:r>
              <a:rPr lang="en-GB" sz="3200" dirty="0" smtClean="0"/>
              <a:t> (apply now) </a:t>
            </a:r>
            <a:endParaRPr lang="en-GB" sz="3200" dirty="0"/>
          </a:p>
        </p:txBody>
      </p:sp>
    </p:spTree>
    <p:extLst>
      <p:ext uri="{BB962C8B-B14F-4D97-AF65-F5344CB8AC3E}">
        <p14:creationId xmlns="" xmlns:p14="http://schemas.microsoft.com/office/powerpoint/2010/main" val="145874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-152399"/>
            <a:ext cx="7773338" cy="1447799"/>
          </a:xfrm>
        </p:spPr>
        <p:txBody>
          <a:bodyPr>
            <a:normAutofit/>
          </a:bodyPr>
          <a:lstStyle/>
          <a:p>
            <a:r>
              <a:rPr lang="en-US" sz="5400" dirty="0"/>
              <a:t>Malcolm </a:t>
            </a:r>
            <a:r>
              <a:rPr lang="en-US" sz="5400" dirty="0" smtClean="0"/>
              <a:t>S. Knowles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7772870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u="sng" dirty="0" smtClean="0"/>
              <a:t>CHARACTERISTICS OF ADULT LEARNERS/6 ADULT LEARNING PRINCIPLES </a:t>
            </a:r>
          </a:p>
          <a:p>
            <a:r>
              <a:rPr lang="en-US" sz="2400" dirty="0" smtClean="0"/>
              <a:t>Adults </a:t>
            </a:r>
            <a:r>
              <a:rPr lang="en-US" sz="2400" dirty="0"/>
              <a:t>are </a:t>
            </a:r>
            <a:r>
              <a:rPr lang="en-US" sz="2400" i="1" dirty="0"/>
              <a:t>autonomous</a:t>
            </a:r>
            <a:r>
              <a:rPr lang="en-US" sz="2400" dirty="0"/>
              <a:t> and </a:t>
            </a:r>
            <a:r>
              <a:rPr lang="en-US" sz="2400" i="1" dirty="0" smtClean="0"/>
              <a:t>self-directed </a:t>
            </a:r>
          </a:p>
          <a:p>
            <a:r>
              <a:rPr lang="en-US" sz="2400" dirty="0"/>
              <a:t>Adults have accumulated a foundation of </a:t>
            </a:r>
            <a:r>
              <a:rPr lang="en-US" sz="2400" i="1" dirty="0"/>
              <a:t>life experiences</a:t>
            </a:r>
            <a:r>
              <a:rPr lang="en-US" sz="2400" dirty="0"/>
              <a:t> and </a:t>
            </a:r>
            <a:r>
              <a:rPr lang="en-US" sz="2400" dirty="0" smtClean="0"/>
              <a:t>knowledge</a:t>
            </a:r>
          </a:p>
          <a:p>
            <a:r>
              <a:rPr lang="en-US" sz="2400" dirty="0"/>
              <a:t>Adults are </a:t>
            </a:r>
            <a:r>
              <a:rPr lang="en-US" sz="2400" i="1" dirty="0" smtClean="0"/>
              <a:t>goal-oriented – clearly defined elements</a:t>
            </a:r>
            <a:endParaRPr lang="en-US" sz="2400" dirty="0"/>
          </a:p>
          <a:p>
            <a:r>
              <a:rPr lang="en-US" sz="2400" dirty="0"/>
              <a:t>Adults are </a:t>
            </a:r>
            <a:r>
              <a:rPr lang="en-US" sz="2400" i="1" dirty="0" smtClean="0"/>
              <a:t>relevancy-oriented – why am I doing this ?</a:t>
            </a:r>
          </a:p>
          <a:p>
            <a:r>
              <a:rPr lang="en-US" sz="2400" dirty="0"/>
              <a:t>Adults are </a:t>
            </a:r>
            <a:r>
              <a:rPr lang="en-US" sz="2400" i="1" dirty="0" smtClean="0"/>
              <a:t>practical </a:t>
            </a:r>
          </a:p>
          <a:p>
            <a:r>
              <a:rPr lang="en-US" sz="2400" dirty="0" smtClean="0"/>
              <a:t>adults </a:t>
            </a:r>
            <a:r>
              <a:rPr lang="en-US" sz="2400" dirty="0"/>
              <a:t>need to be shown </a:t>
            </a:r>
            <a:r>
              <a:rPr lang="en-US" sz="2400" i="1" dirty="0" smtClean="0"/>
              <a:t>respect </a:t>
            </a:r>
            <a:endParaRPr lang="en-US" sz="2400" dirty="0" smtClean="0"/>
          </a:p>
          <a:p>
            <a:endParaRPr lang="en-US" sz="2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96045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https://www.youtube.com/watch?v=vLJ7cRwKI-I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https://www.youtube.com/watch?v=vLoPiHUZbEw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5126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Adults are </a:t>
            </a:r>
            <a:r>
              <a:rPr lang="en-US" i="1" dirty="0"/>
              <a:t>autonomous</a:t>
            </a:r>
            <a:r>
              <a:rPr lang="en-US" dirty="0"/>
              <a:t> and </a:t>
            </a:r>
            <a:r>
              <a:rPr lang="en-US" i="1" dirty="0"/>
              <a:t>self-directed </a:t>
            </a:r>
            <a:br>
              <a:rPr lang="en-US" i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What do they want to learn - Ask them what they want to have by way of sessions  - topics and </a:t>
            </a:r>
            <a:r>
              <a:rPr lang="en-GB" dirty="0" err="1" smtClean="0"/>
              <a:t>methodolOgy</a:t>
            </a:r>
            <a:endParaRPr lang="en-GB" dirty="0" smtClean="0"/>
          </a:p>
          <a:p>
            <a:r>
              <a:rPr lang="en-GB" dirty="0" smtClean="0"/>
              <a:t>Get  papers/articles – contribute to reading material/ presentations</a:t>
            </a:r>
          </a:p>
          <a:p>
            <a:r>
              <a:rPr lang="en-GB" dirty="0" smtClean="0"/>
              <a:t>Duration</a:t>
            </a:r>
          </a:p>
          <a:p>
            <a:r>
              <a:rPr lang="en-GB" dirty="0" smtClean="0"/>
              <a:t>Evaluation </a:t>
            </a:r>
          </a:p>
          <a:p>
            <a:r>
              <a:rPr lang="en-GB" dirty="0" smtClean="0"/>
              <a:t>Ask problems faced by them / group discussion/panel of resource person</a:t>
            </a:r>
          </a:p>
          <a:p>
            <a:r>
              <a:rPr lang="en-GB" dirty="0" smtClean="0"/>
              <a:t>First theory </a:t>
            </a:r>
            <a:r>
              <a:rPr lang="en-GB" smtClean="0"/>
              <a:t>then practice 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51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13408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Adults have accumulated a foundation of </a:t>
            </a:r>
            <a:r>
              <a:rPr lang="en-US" b="1" i="1" dirty="0"/>
              <a:t>life experiences</a:t>
            </a:r>
            <a:r>
              <a:rPr lang="en-US" b="1" dirty="0"/>
              <a:t> and knowledge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524001"/>
            <a:ext cx="7772870" cy="5334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Flagging of issues before planning schedule</a:t>
            </a:r>
          </a:p>
          <a:p>
            <a:r>
              <a:rPr lang="en-GB" dirty="0" smtClean="0"/>
              <a:t>Maximum interactive programmes – role plays – hypotheticals </a:t>
            </a:r>
          </a:p>
          <a:p>
            <a:r>
              <a:rPr lang="en-GB" dirty="0" smtClean="0"/>
              <a:t>Sharing of best practices – individual or group effort - court </a:t>
            </a:r>
            <a:r>
              <a:rPr lang="en-GB" dirty="0" err="1" smtClean="0"/>
              <a:t>m’ment</a:t>
            </a:r>
            <a:r>
              <a:rPr lang="en-GB" dirty="0" smtClean="0"/>
              <a:t> case </a:t>
            </a:r>
            <a:r>
              <a:rPr lang="en-GB" dirty="0" err="1" smtClean="0"/>
              <a:t>m’ment</a:t>
            </a:r>
            <a:r>
              <a:rPr lang="en-GB" dirty="0" smtClean="0"/>
              <a:t> judicial skills – what have u done and what will you do – way forward </a:t>
            </a:r>
          </a:p>
          <a:p>
            <a:r>
              <a:rPr lang="en-GB" dirty="0" smtClean="0"/>
              <a:t>Brief resource person assesses  the level of knowledge and experience of the participants so that he takes it from there forward &gt;&gt;&gt;</a:t>
            </a:r>
          </a:p>
          <a:p>
            <a:r>
              <a:rPr lang="en-GB" dirty="0"/>
              <a:t>because they like to solve problems with their past experience</a:t>
            </a:r>
          </a:p>
          <a:p>
            <a:r>
              <a:rPr lang="en-GB" dirty="0"/>
              <a:t>learn about their work </a:t>
            </a:r>
            <a:r>
              <a:rPr lang="en-GB" dirty="0" err="1"/>
              <a:t>experince</a:t>
            </a:r>
            <a:r>
              <a:rPr lang="en-GB" dirty="0"/>
              <a:t> and </a:t>
            </a:r>
            <a:r>
              <a:rPr lang="en-GB" dirty="0" smtClean="0"/>
              <a:t>encourage </a:t>
            </a:r>
            <a:r>
              <a:rPr lang="en-GB" dirty="0"/>
              <a:t>their problem solving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0740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Goal oriented +relevancy oriented + practical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Tell them why are they being asked to attend a programme – </a:t>
            </a:r>
            <a:r>
              <a:rPr lang="en-GB" sz="2800" b="1" u="sng" dirty="0" smtClean="0"/>
              <a:t>objectives of the programme </a:t>
            </a:r>
            <a:r>
              <a:rPr lang="en-GB" sz="2800" dirty="0" smtClean="0"/>
              <a:t>needs to be set out when planning </a:t>
            </a:r>
          </a:p>
          <a:p>
            <a:r>
              <a:rPr lang="en-GB" sz="2800" dirty="0" smtClean="0"/>
              <a:t>More of practical sessions than theoretical – theories of punishment is important but it has to be combined with dos and don’ts of </a:t>
            </a:r>
            <a:r>
              <a:rPr lang="en-GB" sz="2800" dirty="0"/>
              <a:t>sentencing -JUDGMENT </a:t>
            </a:r>
            <a:r>
              <a:rPr lang="en-GB" sz="2800" dirty="0" smtClean="0"/>
              <a:t>WRITING</a:t>
            </a:r>
          </a:p>
          <a:p>
            <a:r>
              <a:rPr lang="en-GB" sz="2800" dirty="0" smtClean="0"/>
              <a:t>Proper nominations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896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856</TotalTime>
  <Words>755</Words>
  <Application>Microsoft Office PowerPoint</Application>
  <PresentationFormat>On-screen Show (4:3)</PresentationFormat>
  <Paragraphs>103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Droplet</vt:lpstr>
      <vt:lpstr>WHAT MOTIVATES ADULTS TO LEARN ? </vt:lpstr>
      <vt:lpstr>Terminologies</vt:lpstr>
      <vt:lpstr>WHY ANDRAGOGY ?</vt:lpstr>
      <vt:lpstr>Pedagogy v andragogy</vt:lpstr>
      <vt:lpstr>Malcolm S. Knowles</vt:lpstr>
      <vt:lpstr>Slide 6</vt:lpstr>
      <vt:lpstr>Adults are autonomous and self-directed  </vt:lpstr>
      <vt:lpstr>Adults have accumulated a foundation of life experiences and knowledge </vt:lpstr>
      <vt:lpstr>Goal oriented +relevancy oriented + practical</vt:lpstr>
      <vt:lpstr>adults need to be shown respect </vt:lpstr>
      <vt:lpstr>WHAT MotivateS the Adult Learner ?</vt:lpstr>
      <vt:lpstr>WHAT MotivateS the Adult Learner ?</vt:lpstr>
      <vt:lpstr>Slide 13</vt:lpstr>
      <vt:lpstr>What are the Barriers to Motivation ?</vt:lpstr>
      <vt:lpstr>HOW CAN YOU MotivatE THE ADULT LEARNER ? </vt:lpstr>
      <vt:lpstr>Learner Types </vt:lpstr>
      <vt:lpstr>Slide 17</vt:lpstr>
      <vt:lpstr>Slide 18</vt:lpstr>
      <vt:lpstr>Slide 19</vt:lpstr>
      <vt:lpstr>QUIZZ – HANDOUT </vt:lpstr>
      <vt:lpstr>Slide 21</vt:lpstr>
      <vt:lpstr>Why ?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Pedagogy v. Andragogy debate and its usefulness to State Judicial Academies</dc:title>
  <dc:creator>Ved Kumari</dc:creator>
  <cp:lastModifiedBy>User</cp:lastModifiedBy>
  <cp:revision>78</cp:revision>
  <dcterms:created xsi:type="dcterms:W3CDTF">2015-04-03T17:22:47Z</dcterms:created>
  <dcterms:modified xsi:type="dcterms:W3CDTF">2015-11-01T08:35:54Z</dcterms:modified>
</cp:coreProperties>
</file>